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84" r:id="rId6"/>
    <p:sldId id="261" r:id="rId7"/>
    <p:sldId id="266" r:id="rId8"/>
    <p:sldId id="272" r:id="rId9"/>
    <p:sldId id="273" r:id="rId10"/>
    <p:sldId id="285" r:id="rId11"/>
    <p:sldId id="270" r:id="rId12"/>
    <p:sldId id="279" r:id="rId13"/>
    <p:sldId id="280" r:id="rId14"/>
    <p:sldId id="275" r:id="rId15"/>
    <p:sldId id="281" r:id="rId16"/>
    <p:sldId id="286" r:id="rId17"/>
    <p:sldId id="287" r:id="rId18"/>
    <p:sldId id="288" r:id="rId19"/>
    <p:sldId id="289" r:id="rId20"/>
    <p:sldId id="290" r:id="rId21"/>
    <p:sldId id="277" r:id="rId22"/>
    <p:sldId id="278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04" autoAdjust="0"/>
  </p:normalViewPr>
  <p:slideViewPr>
    <p:cSldViewPr>
      <p:cViewPr>
        <p:scale>
          <a:sx n="104" d="100"/>
          <a:sy n="104" d="100"/>
        </p:scale>
        <p:origin x="-11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13A41-32E7-4232-9DE6-798E6D8C93E0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CA88-E4C8-4C28-8FC0-AA0A6F4E1A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76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0CA88-E4C8-4C28-8FC0-AA0A6F4E1A1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93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F75-1B34-4CCF-8E74-53CA8BBC529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EFFF-B316-496D-A1E6-F14B517DC1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12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F75-1B34-4CCF-8E74-53CA8BBC529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EFFF-B316-496D-A1E6-F14B517DC1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60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F75-1B34-4CCF-8E74-53CA8BBC529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EFFF-B316-496D-A1E6-F14B517DC1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38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F75-1B34-4CCF-8E74-53CA8BBC529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EFFF-B316-496D-A1E6-F14B517DC1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86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F75-1B34-4CCF-8E74-53CA8BBC529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EFFF-B316-496D-A1E6-F14B517DC1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3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F75-1B34-4CCF-8E74-53CA8BBC529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EFFF-B316-496D-A1E6-F14B517DC1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42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F75-1B34-4CCF-8E74-53CA8BBC529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EFFF-B316-496D-A1E6-F14B517DC1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77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F75-1B34-4CCF-8E74-53CA8BBC529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EFFF-B316-496D-A1E6-F14B517DC1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21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F75-1B34-4CCF-8E74-53CA8BBC529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EFFF-B316-496D-A1E6-F14B517DC1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42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F75-1B34-4CCF-8E74-53CA8BBC529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EFFF-B316-496D-A1E6-F14B517DC1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22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9F75-1B34-4CCF-8E74-53CA8BBC529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EEFFF-B316-496D-A1E6-F14B517DC1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89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A9F75-1B34-4CCF-8E74-53CA8BBC529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EEFFF-B316-496D-A1E6-F14B517DC1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568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RV2012\utenti\utente03\Documents\doc generici\logo_coabser_estes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61288"/>
            <a:ext cx="2952328" cy="671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1288"/>
            <a:ext cx="5338028" cy="584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I centri di raccolta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600" b="1" dirty="0">
                <a:solidFill>
                  <a:srgbClr val="00B050"/>
                </a:solidFill>
                <a:latin typeface="Garamond" panose="02020404030301010803" pitchFamily="18" charset="0"/>
              </a:rPr>
              <a:t>Strutture a servizio della raccolta differenziata a servizio di </a:t>
            </a:r>
            <a:r>
              <a:rPr lang="it-IT" b="1" u="sng" dirty="0">
                <a:solidFill>
                  <a:srgbClr val="00B050"/>
                </a:solidFill>
                <a:latin typeface="Garamond" panose="02020404030301010803" pitchFamily="18" charset="0"/>
              </a:rPr>
              <a:t>tutti i comuni </a:t>
            </a:r>
            <a:r>
              <a:rPr lang="it-IT" sz="2600" b="1" dirty="0">
                <a:solidFill>
                  <a:srgbClr val="00B050"/>
                </a:solidFill>
                <a:latin typeface="Garamond" panose="02020404030301010803" pitchFamily="18" charset="0"/>
              </a:rPr>
              <a:t>e non solo del comune ospitante;</a:t>
            </a:r>
          </a:p>
        </p:txBody>
      </p:sp>
      <p:pic>
        <p:nvPicPr>
          <p:cNvPr id="4" name="Picture 9" descr="STAZI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17229"/>
            <a:ext cx="3456285" cy="2764484"/>
          </a:xfrm>
          <a:prstGeom prst="rect">
            <a:avLst/>
          </a:prstGeom>
          <a:noFill/>
          <a:ln w="127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010543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La gestione dei centri di raccolta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70" y="1556792"/>
            <a:ext cx="6096000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57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010543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La gestione dei centri di raccolta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0674"/>
            <a:ext cx="8424439" cy="435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6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30" y="4486088"/>
            <a:ext cx="3059385" cy="237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79" y="4581128"/>
            <a:ext cx="2180461" cy="226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2" y="1277158"/>
            <a:ext cx="5400600" cy="320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0648" y="188640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Analisi merceologica (analisi di un carico di indifferenziato -  </a:t>
            </a:r>
            <a:r>
              <a:rPr lang="it-IT" dirty="0" err="1" smtClean="0">
                <a:solidFill>
                  <a:srgbClr val="00B050"/>
                </a:solidFill>
              </a:rPr>
              <a:t>nov</a:t>
            </a:r>
            <a:r>
              <a:rPr lang="it-IT" dirty="0" smtClean="0">
                <a:solidFill>
                  <a:srgbClr val="00B050"/>
                </a:solidFill>
              </a:rPr>
              <a:t>. 2015)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811462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4139952" y="2276872"/>
            <a:ext cx="2232248" cy="0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3563888" y="2420888"/>
            <a:ext cx="2880320" cy="2520280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59328" y="1277158"/>
            <a:ext cx="5536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RIFIUTI INDIFFERENZIATI              100%</a:t>
            </a:r>
            <a:endParaRPr lang="it-IT" sz="2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444208" y="126876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VETRO        5%</a:t>
            </a:r>
            <a:endParaRPr lang="it-IT" sz="24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732930" y="6365269"/>
            <a:ext cx="316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Scarti di cucina  12 %</a:t>
            </a:r>
            <a:endParaRPr lang="it-IT" sz="2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834743" y="6365270"/>
            <a:ext cx="233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Legno </a:t>
            </a:r>
            <a:r>
              <a:rPr lang="it-IT" sz="2400" b="1" dirty="0"/>
              <a:t>3</a:t>
            </a:r>
            <a:r>
              <a:rPr lang="it-IT" sz="2400" b="1" dirty="0" smtClean="0"/>
              <a:t>%</a:t>
            </a:r>
            <a:endParaRPr lang="it-IT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0" y="4723074"/>
            <a:ext cx="2267297" cy="187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136035" y="6162141"/>
            <a:ext cx="271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CARTA/CARTONE</a:t>
            </a:r>
            <a:r>
              <a:rPr lang="it-IT" sz="2400" b="1" dirty="0" smtClean="0"/>
              <a:t> 16%</a:t>
            </a:r>
            <a:endParaRPr lang="it-IT" sz="2400" b="1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3460764" y="3591845"/>
            <a:ext cx="540060" cy="1162344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>
            <a:off x="1386086" y="2996952"/>
            <a:ext cx="593626" cy="1944216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8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80120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Criticità (in €)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7380" y="1124744"/>
            <a:ext cx="8544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RIFIUTI INDIFFERENZIATI (es. del carico esaminato) </a:t>
            </a:r>
          </a:p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(400 </a:t>
            </a:r>
            <a:r>
              <a:rPr lang="it-IT" sz="2400" b="1" dirty="0" err="1" smtClean="0">
                <a:solidFill>
                  <a:srgbClr val="00B050"/>
                </a:solidFill>
              </a:rPr>
              <a:t>tonn</a:t>
            </a:r>
            <a:r>
              <a:rPr lang="it-IT" sz="2400" b="1" dirty="0" smtClean="0">
                <a:solidFill>
                  <a:srgbClr val="00B050"/>
                </a:solidFill>
              </a:rPr>
              <a:t>. di rifiuti costano circa 65.000 € di smaltimento)</a:t>
            </a:r>
            <a:endParaRPr lang="it-IT" sz="2400" b="1" dirty="0">
              <a:solidFill>
                <a:srgbClr val="00B05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2548" y="2099757"/>
            <a:ext cx="7981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30 % di rifiuti separabili come raccolta differenziata                                 costa circa 20.000 € se smaltiti anziché recuperati.</a:t>
            </a:r>
          </a:p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che potrebbe essere un minore costo annuo per lo smaltimento di un Comune come Vezza d’Alba</a:t>
            </a:r>
            <a:endParaRPr lang="it-IT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80120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Costi /ricavi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7380" y="1445875"/>
            <a:ext cx="8544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RIFIUTI INDIFFERENZIATI  rappresentano un costo di smaltimento</a:t>
            </a:r>
          </a:p>
          <a:p>
            <a:pPr algn="just"/>
            <a:r>
              <a:rPr lang="it-IT" sz="2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e un costo per la raccolta</a:t>
            </a:r>
            <a:endParaRPr lang="it-IT" sz="24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0316" y="2276872"/>
            <a:ext cx="79818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400" b="1" dirty="0">
              <a:solidFill>
                <a:srgbClr val="00B05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I rifiuti differenziati come la carta, la plastica, il vetro e altri (compresi le isole ecologiche), rappresentano un costo di raccolta e un ricavo di vendita del materiale MA SOLO SE QUALITATIVAMENTE VALIDO!</a:t>
            </a:r>
          </a:p>
          <a:p>
            <a:pPr algn="just"/>
            <a:endParaRPr lang="it-IT" sz="2400" b="1" dirty="0">
              <a:solidFill>
                <a:srgbClr val="00B050"/>
              </a:solidFill>
            </a:endParaRPr>
          </a:p>
          <a:p>
            <a:pPr algn="just"/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La raccolta differenziata dei rifiuti organici è un costo di raccolta (notevole) e un costo di trattamento per il recupero (inferiore ai costi di smaltimento dell’indifferenziato)</a:t>
            </a:r>
          </a:p>
          <a:p>
            <a:pPr algn="just"/>
            <a:endParaRPr lang="it-IT" sz="2400" b="1" dirty="0" smtClean="0">
              <a:solidFill>
                <a:srgbClr val="00B050"/>
              </a:solidFill>
            </a:endParaRPr>
          </a:p>
          <a:p>
            <a:pPr algn="just"/>
            <a:endParaRPr lang="it-IT" sz="2400" b="1" dirty="0">
              <a:solidFill>
                <a:srgbClr val="00B050"/>
              </a:solidFill>
            </a:endParaRPr>
          </a:p>
          <a:p>
            <a:pPr algn="just"/>
            <a:endParaRPr lang="it-IT" sz="2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PERCHE’ LA RACCOLTA DIFFERENZIATA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7380" y="1445875"/>
            <a:ext cx="85442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LA RACCOLTA DIFFERENZIATA VIENE ESEGUITA IN OSSERVANZA A NORMATIVE SPECIFICHE PER MOTIVI AMBIENTALI E NON ECONOMICI.</a:t>
            </a:r>
          </a:p>
          <a:p>
            <a:pPr algn="just"/>
            <a:endParaRPr lang="it-IT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COMPLESSIVAMENTE E’ UN MAGGIORE COSTO ECONOMICO EFFETTUARE LA RACCOLTA DIFFERENZIATA</a:t>
            </a:r>
          </a:p>
          <a:p>
            <a:pPr algn="just"/>
            <a:endParaRPr lang="it-IT" sz="2400" b="1" dirty="0">
              <a:solidFill>
                <a:srgbClr val="00B05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PER MINIMIZZARE I COSTI OCCORRE:</a:t>
            </a:r>
          </a:p>
          <a:p>
            <a:pPr marL="342900" indent="-342900" algn="just">
              <a:buFontTx/>
              <a:buChar char="-"/>
            </a:pPr>
            <a:r>
              <a:rPr lang="it-IT" sz="2400" b="1" dirty="0" smtClean="0">
                <a:solidFill>
                  <a:srgbClr val="FF0000"/>
                </a:solidFill>
              </a:rPr>
              <a:t>FARE MENO RIFIUTI (es. compostaggio domestico, scelta materiali con meno produzione  di rifiuti, lavabili ecc..)</a:t>
            </a:r>
          </a:p>
          <a:p>
            <a:pPr marL="342900" indent="-342900" algn="just">
              <a:buFontTx/>
              <a:buChar char="-"/>
            </a:pPr>
            <a:r>
              <a:rPr lang="it-IT" sz="2400" b="1" dirty="0" smtClean="0">
                <a:solidFill>
                  <a:srgbClr val="FF0000"/>
                </a:solidFill>
              </a:rPr>
              <a:t>RIDURRE I RIFIUTI INDIFFERENZIATI (es. sacchetto grigio)</a:t>
            </a:r>
          </a:p>
          <a:p>
            <a:pPr marL="342900" indent="-342900" algn="just">
              <a:buFontTx/>
              <a:buChar char="-"/>
            </a:pPr>
            <a:r>
              <a:rPr lang="it-IT" sz="2400" b="1" dirty="0" smtClean="0">
                <a:solidFill>
                  <a:srgbClr val="FF0000"/>
                </a:solidFill>
              </a:rPr>
              <a:t>GARANTIRE UNA BUONA QUALITA’ DEI RIFIUTI DIFFERENZIATI PER VALORIZZARLI AL MEGLIO ECONOMICAMENTE</a:t>
            </a:r>
            <a:endParaRPr lang="it-IT" sz="2400" b="1" dirty="0">
              <a:solidFill>
                <a:srgbClr val="FF0000"/>
              </a:solidFill>
            </a:endParaRPr>
          </a:p>
          <a:p>
            <a:pPr algn="just"/>
            <a:endParaRPr lang="it-IT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8012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IL SACCO GRIGIO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7380" y="1445875"/>
            <a:ext cx="85442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IL SACCHETTO GRIGIO SEMI TRASPARENTE IN DOTAZIONE DAL 2015 SERVE:</a:t>
            </a:r>
          </a:p>
          <a:p>
            <a:pPr marL="342900" indent="-342900" algn="just">
              <a:buFontTx/>
              <a:buChar char="-"/>
            </a:pPr>
            <a:r>
              <a:rPr lang="it-IT" sz="2400" b="1" dirty="0" smtClean="0">
                <a:solidFill>
                  <a:srgbClr val="00B050"/>
                </a:solidFill>
              </a:rPr>
              <a:t>A LIMITARE LA QUANTITA’ DI RIFIUTI INDIFFERENZIATI</a:t>
            </a:r>
          </a:p>
          <a:p>
            <a:pPr marL="342900" indent="-342900" algn="just">
              <a:buFontTx/>
              <a:buChar char="-"/>
            </a:pPr>
            <a:r>
              <a:rPr lang="it-IT" sz="2400" b="1" dirty="0" smtClean="0">
                <a:solidFill>
                  <a:srgbClr val="00B050"/>
                </a:solidFill>
              </a:rPr>
              <a:t>INCENTIVARE IL MAGGIORE UTILIZZO DEI SERVIZI DI RACCOLTA DIFFERENZIATA CHE GIA’ SONO ATTIVI</a:t>
            </a:r>
          </a:p>
          <a:p>
            <a:pPr marL="342900" indent="-342900" algn="just">
              <a:buFontTx/>
              <a:buChar char="-"/>
            </a:pPr>
            <a:r>
              <a:rPr lang="it-IT" sz="2400" b="1" dirty="0" smtClean="0">
                <a:solidFill>
                  <a:srgbClr val="00B050"/>
                </a:solidFill>
              </a:rPr>
              <a:t>EVITARE CHE RIFIUTI DIFFERENZIABILI SIANO AVVIATI A SMALTIMENTO (v. analisi merceologica, rifiuti </a:t>
            </a:r>
            <a:r>
              <a:rPr lang="it-IT" sz="2400" b="1" dirty="0" err="1" smtClean="0">
                <a:solidFill>
                  <a:srgbClr val="00B050"/>
                </a:solidFill>
              </a:rPr>
              <a:t>igombranti</a:t>
            </a:r>
            <a:r>
              <a:rPr lang="it-IT" sz="2400" b="1" dirty="0" smtClean="0">
                <a:solidFill>
                  <a:srgbClr val="00B050"/>
                </a:solidFill>
              </a:rPr>
              <a:t>)</a:t>
            </a:r>
          </a:p>
          <a:p>
            <a:pPr marL="342900" indent="-342900" algn="just">
              <a:buFontTx/>
              <a:buChar char="-"/>
            </a:pPr>
            <a:endParaRPr lang="it-IT" sz="2400" b="1" dirty="0">
              <a:solidFill>
                <a:srgbClr val="00B05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PER LE MOTIVAZIONI DESCRITTE, VERRANNO EFFETTUATI DEI CONTROLLI SUL CORRETTO UTILIZZO DEL SACCHETTO GRIGIO CON LA POSSIBILITA’ DI INTERVENTI (AVVISI IN CASO DI NON UTILIZZO, MANCATO PRELIEVO, SANZIONI)</a:t>
            </a:r>
            <a:endParaRPr lang="it-IT" sz="2400" b="1" dirty="0">
              <a:solidFill>
                <a:srgbClr val="FF0000"/>
              </a:solidFill>
            </a:endParaRPr>
          </a:p>
          <a:p>
            <a:pPr algn="just"/>
            <a:endParaRPr lang="it-IT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8012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La qualità dei rifiuti differenziati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7380" y="1445875"/>
            <a:ext cx="85442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In particolare le criticità maggiori sono ancora su:</a:t>
            </a:r>
          </a:p>
          <a:p>
            <a:pPr algn="just"/>
            <a:endParaRPr lang="it-IT" sz="24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it-IT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PLASTICA = nel sacco giallo della plastica vanno inseriti SOLO GLI IMBALLAGGI IN PLASTICA, PRIVI DI RESIDUI.</a:t>
            </a:r>
          </a:p>
          <a:p>
            <a:pPr marL="342900" indent="-342900" algn="just">
              <a:buFontTx/>
              <a:buChar char="-"/>
            </a:pPr>
            <a:endParaRPr lang="it-IT" sz="2400" b="1" dirty="0">
              <a:solidFill>
                <a:srgbClr val="00B05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it-IT" sz="2400" b="1" dirty="0" smtClean="0">
                <a:solidFill>
                  <a:srgbClr val="00B050"/>
                </a:solidFill>
              </a:rPr>
              <a:t>VETRO = importante non inserire nelle campane del vetro</a:t>
            </a:r>
          </a:p>
          <a:p>
            <a:pPr marL="800100" lvl="1" indent="-342900" algn="just">
              <a:buFontTx/>
              <a:buChar char="-"/>
            </a:pPr>
            <a:r>
              <a:rPr lang="it-IT" sz="2400" b="1" dirty="0" smtClean="0">
                <a:solidFill>
                  <a:srgbClr val="00B050"/>
                </a:solidFill>
              </a:rPr>
              <a:t>La ceramica (tazzine, piatti, posaceneri)</a:t>
            </a:r>
          </a:p>
          <a:p>
            <a:pPr marL="800100" lvl="1" indent="-342900" algn="just">
              <a:buFontTx/>
              <a:buChar char="-"/>
            </a:pPr>
            <a:r>
              <a:rPr lang="it-IT" sz="2400" b="1" dirty="0" smtClean="0">
                <a:solidFill>
                  <a:srgbClr val="00B050"/>
                </a:solidFill>
              </a:rPr>
              <a:t>Lampadine e neon di qualunque tipo</a:t>
            </a:r>
          </a:p>
          <a:p>
            <a:pPr marL="800100" lvl="1" indent="-342900" algn="just">
              <a:buFontTx/>
              <a:buChar char="-"/>
            </a:pPr>
            <a:r>
              <a:rPr lang="it-IT" sz="2400" b="1" dirty="0" smtClean="0">
                <a:solidFill>
                  <a:srgbClr val="00B050"/>
                </a:solidFill>
              </a:rPr>
              <a:t>Pirex </a:t>
            </a:r>
          </a:p>
          <a:p>
            <a:pPr marL="800100" lvl="1" indent="-342900" algn="just">
              <a:buFontTx/>
              <a:buChar char="-"/>
            </a:pPr>
            <a:r>
              <a:rPr lang="it-IT" sz="2400" b="1" dirty="0" smtClean="0">
                <a:solidFill>
                  <a:srgbClr val="00B050"/>
                </a:solidFill>
              </a:rPr>
              <a:t>Vetrocemento</a:t>
            </a:r>
          </a:p>
          <a:p>
            <a:pPr marL="800100" lvl="1" indent="-342900" algn="just">
              <a:buFontTx/>
              <a:buChar char="-"/>
            </a:pPr>
            <a:r>
              <a:rPr lang="it-IT" sz="2400" b="1" dirty="0" smtClean="0">
                <a:solidFill>
                  <a:srgbClr val="00B050"/>
                </a:solidFill>
              </a:rPr>
              <a:t>Lastre di vetro </a:t>
            </a:r>
            <a:endParaRPr lang="it-IT" sz="2400" b="1" dirty="0">
              <a:solidFill>
                <a:srgbClr val="FF0000"/>
              </a:solidFill>
            </a:endParaRPr>
          </a:p>
          <a:p>
            <a:pPr algn="just"/>
            <a:r>
              <a:rPr lang="it-IT" sz="2400" b="1" i="1" dirty="0" smtClean="0">
                <a:solidFill>
                  <a:srgbClr val="00B050"/>
                </a:solidFill>
              </a:rPr>
              <a:t>(questi materiali estranei possono essere conferiti al centro di raccolta – isola ecologica)</a:t>
            </a:r>
            <a:endParaRPr lang="it-IT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Il consorzio rifiuti</a:t>
            </a:r>
            <a:br>
              <a:rPr lang="it-IT" dirty="0" smtClean="0">
                <a:solidFill>
                  <a:srgbClr val="00B050"/>
                </a:solidFill>
              </a:rPr>
            </a:b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701007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1200"/>
              </a:spcAft>
            </a:pPr>
            <a:r>
              <a:rPr lang="it-IT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La legislazione vigente dispone che i comuni assicurano tutta la gestione dei rifiuti (raccolta, trasporto, impiantistica e nettezza urbana) attraverso la forma del </a:t>
            </a:r>
            <a:r>
              <a:rPr lang="it-IT" sz="5100" b="1" u="sng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consorziamento</a:t>
            </a:r>
            <a:r>
              <a:rPr lang="it-IT" sz="5100" b="1" u="sng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obbligatorio</a:t>
            </a:r>
            <a:r>
              <a:rPr lang="it-IT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it-IT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Tutto il territorio regionale è suddiviso in consorzi e pertanto, ormai da anni, non vi è più alcun comune che gestisca autonomamente il servizio rifiuti sul proprio territorio.</a:t>
            </a:r>
          </a:p>
          <a:p>
            <a:pPr algn="just">
              <a:spcAft>
                <a:spcPts val="1200"/>
              </a:spcAft>
            </a:pPr>
            <a:r>
              <a:rPr lang="it-IT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il consorzio CO.A.B.SE.R. (uno dei quattro comprensori della provincia di CN) è pertanto un Consorzio obbligatorio creato per gestire in maniera unitaria e coordinata i servizi di raccolta dei rifiuti solidi urbani nei 55 comuni soci dell’area albese e braidese.</a:t>
            </a:r>
          </a:p>
          <a:p>
            <a:endParaRPr lang="it-IT" b="1" dirty="0" smtClean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endParaRPr lang="it-IT" dirty="0"/>
          </a:p>
        </p:txBody>
      </p:sp>
      <p:pic>
        <p:nvPicPr>
          <p:cNvPr id="4" name="Picture 2" descr="\\SRV2012\utenti\utente03\Documents\doc generici\logo_coabser_estes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49366"/>
            <a:ext cx="2952328" cy="671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 rifiuti pericolosi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7380" y="1063823"/>
            <a:ext cx="85442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Da due anni circa è stata avviata una raccolta «porta a porta» delle pile esauste che sono altamente inquinanti.</a:t>
            </a:r>
          </a:p>
          <a:p>
            <a:pPr algn="just"/>
            <a:endParaRPr lang="it-IT" sz="2400" b="1" dirty="0">
              <a:solidFill>
                <a:srgbClr val="00B05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Il servizio viene eseguito una volta l’anno, nel </a:t>
            </a:r>
          </a:p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giorno indicato sul calendario distribuito a </a:t>
            </a:r>
          </a:p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ciascuna utenza e con l’utilizzo</a:t>
            </a:r>
          </a:p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del contenitore arancio/bianco.</a:t>
            </a:r>
          </a:p>
          <a:p>
            <a:pPr algn="just"/>
            <a:endParaRPr lang="it-IT" sz="2400" b="1" dirty="0">
              <a:solidFill>
                <a:srgbClr val="00B050"/>
              </a:solidFill>
            </a:endParaRPr>
          </a:p>
          <a:p>
            <a:pPr algn="just"/>
            <a:endParaRPr lang="it-IT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In caso di non utilizzo del servizio «porta a porta»</a:t>
            </a:r>
          </a:p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 le pile possono essere sempre conferite ai centri </a:t>
            </a:r>
          </a:p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di raccolta (isole ecologiche) o nei </a:t>
            </a:r>
          </a:p>
          <a:p>
            <a:pPr algn="just"/>
            <a:r>
              <a:rPr lang="it-IT" sz="2400" b="1" dirty="0" smtClean="0">
                <a:solidFill>
                  <a:srgbClr val="00B050"/>
                </a:solidFill>
              </a:rPr>
              <a:t>contenitori stradali grigi</a:t>
            </a:r>
            <a:endParaRPr lang="it-IT" sz="24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31032" r="4124" b="6899"/>
          <a:stretch/>
        </p:blipFill>
        <p:spPr bwMode="auto">
          <a:xfrm>
            <a:off x="6372000" y="2348880"/>
            <a:ext cx="1368000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3716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6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VERDEGUFO  = UNO STRUMENTO INFORMATIVO</a:t>
            </a:r>
            <a:endParaRPr lang="it-IT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96038"/>
            <a:ext cx="8057490" cy="453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6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832648" cy="639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8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2940" y="14077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Il territorio del 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/>
          </a:bodyPr>
          <a:lstStyle/>
          <a:p>
            <a:endParaRPr lang="it-IT" b="1" dirty="0" smtClean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endParaRPr lang="it-IT" b="1" dirty="0" smtClean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endParaRPr lang="it-IT" dirty="0"/>
          </a:p>
        </p:txBody>
      </p:sp>
      <p:pic>
        <p:nvPicPr>
          <p:cNvPr id="4" name="Picture 6" descr="cartina comu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8663"/>
            <a:ext cx="8676456" cy="613981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SRV2012\utenti\utente03\Documents\doc generici\logo_coabser_estes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2952328" cy="671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rgbClr val="00B050"/>
                </a:solidFill>
              </a:rPr>
              <a:t>       Che cosa fa il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46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GESTISCE IL SERVIZIO DI RACCOLTA DEI RIFIUTI URBANI:</a:t>
            </a:r>
          </a:p>
          <a:p>
            <a:pPr algn="just">
              <a:spcAft>
                <a:spcPts val="600"/>
              </a:spcAft>
            </a:pPr>
            <a:r>
              <a:rPr lang="it-IT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Definisce le linee guida per gestire l’intero ciclo dei rifiuti sul territorio di competenza (modalità di raccolta e destinazione dei rifiuti);</a:t>
            </a:r>
          </a:p>
          <a:p>
            <a:pPr algn="just">
              <a:spcAft>
                <a:spcPts val="600"/>
              </a:spcAft>
            </a:pPr>
            <a:r>
              <a:rPr lang="it-IT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Predispone e gestisce le gare d’appalto per l’affidamento dei servizi di raccolta rifiuti ed igiene urbana (spazzamento, nettezza urbana) alle ditte appaltatrici</a:t>
            </a:r>
          </a:p>
          <a:p>
            <a:pPr algn="just">
              <a:spcAft>
                <a:spcPts val="600"/>
              </a:spcAft>
            </a:pPr>
            <a:r>
              <a:rPr lang="it-IT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vigila, tramite il supporto fondamentale dei comuni, sull’esecuzione dei servizi in conformità ai capitolati;</a:t>
            </a:r>
          </a:p>
        </p:txBody>
      </p:sp>
      <p:pic>
        <p:nvPicPr>
          <p:cNvPr id="4" name="Picture 2" descr="\\SRV2012\utenti\utente03\Documents\doc generici\logo_coabser_estes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2952328" cy="671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8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solidFill>
                  <a:srgbClr val="00B050"/>
                </a:solidFill>
              </a:rPr>
              <a:t>       Che cosa fa il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sz="4600" b="1" dirty="0">
                <a:solidFill>
                  <a:srgbClr val="00B050"/>
                </a:solidFill>
                <a:latin typeface="Garamond" panose="02020404030301010803" pitchFamily="18" charset="0"/>
              </a:rPr>
              <a:t>fornisce ai Comuni le attrezzature necessarie alla raccolta (campane, cassonetti per RD carta, contenitori vari per la raccolta delle pile esauste, sacchetti per la raccolta della plastica e del RSU indifferenziato); </a:t>
            </a:r>
          </a:p>
          <a:p>
            <a:pPr algn="just"/>
            <a:r>
              <a:rPr lang="it-IT" sz="4600" b="1" dirty="0">
                <a:solidFill>
                  <a:srgbClr val="00B050"/>
                </a:solidFill>
                <a:latin typeface="Garamond" panose="02020404030301010803" pitchFamily="18" charset="0"/>
              </a:rPr>
              <a:t>Fornisce ai Comuni i calendari annuali delle raccolte;</a:t>
            </a:r>
          </a:p>
          <a:p>
            <a:pPr algn="just"/>
            <a:r>
              <a:rPr lang="it-IT" sz="4600" b="1" dirty="0">
                <a:solidFill>
                  <a:srgbClr val="00B050"/>
                </a:solidFill>
                <a:latin typeface="Garamond" panose="02020404030301010803" pitchFamily="18" charset="0"/>
              </a:rPr>
              <a:t>Svolge altri servizi tecnico - amministrativi (es. MUD, statistiche di raccolta, elaborazione dati vari);</a:t>
            </a:r>
          </a:p>
          <a:p>
            <a:pPr algn="just"/>
            <a:r>
              <a:rPr lang="it-IT" sz="46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Supporta </a:t>
            </a:r>
            <a:r>
              <a:rPr lang="it-IT" sz="4600" b="1" dirty="0">
                <a:solidFill>
                  <a:srgbClr val="00B050"/>
                </a:solidFill>
                <a:latin typeface="Garamond" panose="02020404030301010803" pitchFamily="18" charset="0"/>
              </a:rPr>
              <a:t>gli uffici comunali, allorché chiamato in causa, in tema di gestione rifiuti;</a:t>
            </a:r>
          </a:p>
          <a:p>
            <a:pPr algn="just"/>
            <a:r>
              <a:rPr lang="it-IT" sz="4600" b="1" dirty="0">
                <a:solidFill>
                  <a:srgbClr val="00B050"/>
                </a:solidFill>
                <a:latin typeface="Garamond" panose="02020404030301010803" pitchFamily="18" charset="0"/>
              </a:rPr>
              <a:t>Occasionalmente realizza campagne informative e rifornisce i suoi comuni di altri materiali come le compostiere;</a:t>
            </a:r>
          </a:p>
        </p:txBody>
      </p:sp>
      <p:pic>
        <p:nvPicPr>
          <p:cNvPr id="4" name="Picture 2" descr="\\SRV2012\utenti\utente03\Documents\doc generici\logo_coabser_estes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2952328" cy="671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Le ditte di raccolta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537984"/>
            <a:ext cx="8229600" cy="44833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6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 I servizi di raccolta sul territorio sono svolte dalla ditta</a:t>
            </a:r>
            <a:r>
              <a:rPr lang="it-IT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2600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.                      </a:t>
            </a:r>
            <a:endParaRPr lang="it-IT" sz="2600" b="1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600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                        </a:t>
            </a:r>
            <a:r>
              <a:rPr lang="it-IT" sz="26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che si è aggiudicata l’appalto sul territorio.</a:t>
            </a:r>
          </a:p>
          <a:p>
            <a:pPr>
              <a:buFontTx/>
              <a:buChar char="-"/>
            </a:pPr>
            <a:r>
              <a:rPr lang="it-IT" sz="26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Raccolta carta</a:t>
            </a:r>
          </a:p>
          <a:p>
            <a:pPr>
              <a:buFontTx/>
              <a:buChar char="-"/>
            </a:pPr>
            <a:r>
              <a:rPr lang="it-IT" sz="26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Raccolta plastica</a:t>
            </a:r>
          </a:p>
          <a:p>
            <a:pPr>
              <a:buFontTx/>
              <a:buChar char="-"/>
            </a:pPr>
            <a:r>
              <a:rPr lang="it-IT" sz="26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Raccolta RSU indifferenziato</a:t>
            </a:r>
          </a:p>
          <a:p>
            <a:pPr>
              <a:buFontTx/>
              <a:buChar char="-"/>
            </a:pPr>
            <a:r>
              <a:rPr lang="it-IT" sz="26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Raccolta Pile</a:t>
            </a:r>
          </a:p>
          <a:p>
            <a:pPr>
              <a:buFontTx/>
              <a:buChar char="-"/>
            </a:pPr>
            <a:r>
              <a:rPr lang="it-IT" sz="26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Raccolta Vetro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     (in </a:t>
            </a:r>
            <a:r>
              <a:rPr lang="it-IT" sz="2000" b="1" dirty="0" err="1" smtClean="0">
                <a:solidFill>
                  <a:srgbClr val="00B050"/>
                </a:solidFill>
                <a:latin typeface="Garamond" panose="02020404030301010803" pitchFamily="18" charset="0"/>
              </a:rPr>
              <a:t>associaz</a:t>
            </a:r>
            <a:r>
              <a:rPr lang="it-IT" sz="20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. con </a:t>
            </a:r>
            <a:r>
              <a:rPr lang="it-IT" sz="2000" b="1" dirty="0">
                <a:solidFill>
                  <a:srgbClr val="00B050"/>
                </a:solidFill>
                <a:latin typeface="Garamond" panose="02020404030301010803" pitchFamily="18" charset="0"/>
              </a:rPr>
              <a:t>Bra Servizi S.r.l.)</a:t>
            </a:r>
          </a:p>
          <a:p>
            <a:pPr marL="0" indent="0">
              <a:buNone/>
            </a:pPr>
            <a:endParaRPr lang="it-IT" sz="2600" b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077087"/>
            <a:ext cx="18383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0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Competenze dei comuni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sz="2800" b="1" dirty="0" smtClean="0">
              <a:solidFill>
                <a:srgbClr val="00B050"/>
              </a:solidFill>
              <a:latin typeface="Garamond" panose="02020404030301010803" pitchFamily="18" charset="0"/>
            </a:endParaRPr>
          </a:p>
          <a:p>
            <a:pPr algn="just"/>
            <a:r>
              <a:rPr lang="it-IT" sz="28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Si </a:t>
            </a:r>
            <a:r>
              <a:rPr lang="it-IT" sz="2800" b="1" dirty="0">
                <a:solidFill>
                  <a:srgbClr val="00B050"/>
                </a:solidFill>
                <a:latin typeface="Garamond" panose="02020404030301010803" pitchFamily="18" charset="0"/>
              </a:rPr>
              <a:t>interfacciano quotidianamente con l’utenza servita</a:t>
            </a:r>
            <a:r>
              <a:rPr lang="it-IT" sz="28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;</a:t>
            </a:r>
          </a:p>
          <a:p>
            <a:pPr algn="just"/>
            <a:r>
              <a:rPr lang="it-IT" sz="28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Riscuotono il gettito TARI</a:t>
            </a:r>
          </a:p>
          <a:p>
            <a:pPr algn="just"/>
            <a:r>
              <a:rPr lang="it-IT" sz="28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Distribuiscono i cassonetti, sacchetti e calendari annuali alle utenze</a:t>
            </a:r>
          </a:p>
          <a:p>
            <a:pPr algn="just"/>
            <a:r>
              <a:rPr lang="it-IT" sz="28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Provvedono alla raccolta dei rifiuti abbandonati sul territorio</a:t>
            </a:r>
          </a:p>
          <a:p>
            <a:pPr algn="just"/>
            <a:endParaRPr lang="it-IT" sz="2800" b="1" dirty="0" smtClean="0">
              <a:solidFill>
                <a:srgbClr val="00B050"/>
              </a:solidFill>
              <a:latin typeface="Garamond" panose="02020404030301010803" pitchFamily="18" charset="0"/>
            </a:endParaRPr>
          </a:p>
          <a:p>
            <a:pPr algn="just"/>
            <a:endParaRPr lang="it-IT" sz="2800" b="1" dirty="0" smtClean="0">
              <a:solidFill>
                <a:srgbClr val="00B050"/>
              </a:solidFill>
              <a:latin typeface="Garamond" panose="02020404030301010803" pitchFamily="18" charset="0"/>
            </a:endParaRPr>
          </a:p>
          <a:p>
            <a:pPr algn="just"/>
            <a:endParaRPr lang="it-IT" sz="2800" b="1" dirty="0" smtClean="0">
              <a:solidFill>
                <a:srgbClr val="00B050"/>
              </a:solidFill>
              <a:latin typeface="Garamond" panose="02020404030301010803" pitchFamily="18" charset="0"/>
            </a:endParaRPr>
          </a:p>
          <a:p>
            <a:pPr algn="just"/>
            <a:endParaRPr lang="it-IT" sz="2800" b="1" dirty="0">
              <a:solidFill>
                <a:srgbClr val="00B050"/>
              </a:solidFill>
              <a:latin typeface="Garamond" panose="02020404030301010803" pitchFamily="18" charset="0"/>
            </a:endParaRPr>
          </a:p>
          <a:p>
            <a:pPr algn="just"/>
            <a:endParaRPr lang="it-IT" sz="2800" b="1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03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55464" cy="375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B050"/>
                </a:solidFill>
              </a:rPr>
              <a:t>La produzione di rifiuti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B050"/>
                </a:solidFill>
              </a:rPr>
              <a:t>La produzione di rifiuti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0" y="1255712"/>
            <a:ext cx="8704160" cy="490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923</Words>
  <Application>Microsoft Office PowerPoint</Application>
  <PresentationFormat>Presentazione su schermo (4:3)</PresentationFormat>
  <Paragraphs>104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standard di PowerPoint</vt:lpstr>
      <vt:lpstr>Il consorzio rifiuti </vt:lpstr>
      <vt:lpstr>Il territorio del </vt:lpstr>
      <vt:lpstr>       Che cosa fa il.</vt:lpstr>
      <vt:lpstr>       Che cosa fa il.</vt:lpstr>
      <vt:lpstr>Le ditte di raccolta</vt:lpstr>
      <vt:lpstr>Competenze dei comuni</vt:lpstr>
      <vt:lpstr>Presentazione standard di PowerPoint</vt:lpstr>
      <vt:lpstr>Presentazione standard di PowerPoint</vt:lpstr>
      <vt:lpstr>Presentazione standard di PowerPoint</vt:lpstr>
      <vt:lpstr>I centri di raccolta</vt:lpstr>
      <vt:lpstr>La gestione dei centri di raccolta</vt:lpstr>
      <vt:lpstr>La gestione dei centri di raccolta</vt:lpstr>
      <vt:lpstr>Analisi merceologica (analisi di un carico di indifferenziato -  nov. 2015)</vt:lpstr>
      <vt:lpstr>Criticità (in €)</vt:lpstr>
      <vt:lpstr>Costi /ricavi</vt:lpstr>
      <vt:lpstr>PERCHE’ LA RACCOLTA DIFFERENZIATA</vt:lpstr>
      <vt:lpstr>IL SACCO GRIGIO</vt:lpstr>
      <vt:lpstr>La qualità dei rifiuti differenziati</vt:lpstr>
      <vt:lpstr>I rifiuti pericolosi</vt:lpstr>
      <vt:lpstr>VERDEGUFO  = UNO STRUMENTO INFORMATIVO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Utente03</dc:creator>
  <cp:lastModifiedBy>Tributi</cp:lastModifiedBy>
  <cp:revision>71</cp:revision>
  <dcterms:created xsi:type="dcterms:W3CDTF">2015-08-05T09:54:32Z</dcterms:created>
  <dcterms:modified xsi:type="dcterms:W3CDTF">2016-02-24T08:15:14Z</dcterms:modified>
</cp:coreProperties>
</file>